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43"/>
  </p:notesMasterIdLst>
  <p:handoutMasterIdLst>
    <p:handoutMasterId r:id="rId44"/>
  </p:handoutMasterIdLst>
  <p:sldIdLst>
    <p:sldId id="350" r:id="rId2"/>
    <p:sldId id="351" r:id="rId3"/>
    <p:sldId id="352" r:id="rId4"/>
    <p:sldId id="421" r:id="rId5"/>
    <p:sldId id="423" r:id="rId6"/>
    <p:sldId id="422" r:id="rId7"/>
    <p:sldId id="487" r:id="rId8"/>
    <p:sldId id="377" r:id="rId9"/>
    <p:sldId id="488" r:id="rId10"/>
    <p:sldId id="489" r:id="rId11"/>
    <p:sldId id="490" r:id="rId12"/>
    <p:sldId id="491" r:id="rId13"/>
    <p:sldId id="492" r:id="rId14"/>
    <p:sldId id="493" r:id="rId15"/>
    <p:sldId id="431" r:id="rId16"/>
    <p:sldId id="495" r:id="rId17"/>
    <p:sldId id="494" r:id="rId18"/>
    <p:sldId id="496" r:id="rId19"/>
    <p:sldId id="456" r:id="rId20"/>
    <p:sldId id="474" r:id="rId21"/>
    <p:sldId id="497" r:id="rId22"/>
    <p:sldId id="498" r:id="rId23"/>
    <p:sldId id="515" r:id="rId24"/>
    <p:sldId id="516" r:id="rId25"/>
    <p:sldId id="517" r:id="rId26"/>
    <p:sldId id="499" r:id="rId27"/>
    <p:sldId id="501" r:id="rId28"/>
    <p:sldId id="513" r:id="rId29"/>
    <p:sldId id="502" r:id="rId30"/>
    <p:sldId id="500" r:id="rId31"/>
    <p:sldId id="503" r:id="rId32"/>
    <p:sldId id="504" r:id="rId33"/>
    <p:sldId id="506" r:id="rId34"/>
    <p:sldId id="505" r:id="rId35"/>
    <p:sldId id="507" r:id="rId36"/>
    <p:sldId id="508" r:id="rId37"/>
    <p:sldId id="509" r:id="rId38"/>
    <p:sldId id="510" r:id="rId39"/>
    <p:sldId id="511" r:id="rId40"/>
    <p:sldId id="512" r:id="rId41"/>
    <p:sldId id="514" r:id="rId42"/>
  </p:sldIdLst>
  <p:sldSz cx="9144000" cy="6858000" type="screen4x3"/>
  <p:notesSz cx="6797675" cy="9926638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99"/>
    <a:srgbClr val="FFFFCC"/>
    <a:srgbClr val="B82C00"/>
    <a:srgbClr val="FFCC00"/>
    <a:srgbClr val="CCFF33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9" autoAdjust="0"/>
    <p:restoredTop sz="89050" autoAdjust="0"/>
  </p:normalViewPr>
  <p:slideViewPr>
    <p:cSldViewPr>
      <p:cViewPr varScale="1">
        <p:scale>
          <a:sx n="82" d="100"/>
          <a:sy n="82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69A2D87-30C1-43EA-A011-094AEA618D4F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644B7C-E2D3-4A50-B42E-2A0537616CA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27077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13014EC-B268-4662-BDA3-86E7B53984EA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Click to edit Master text styles</a:t>
            </a:r>
          </a:p>
          <a:p>
            <a:pPr lvl="1"/>
            <a:r>
              <a:rPr lang="th-TH" noProof="0" smtClean="0"/>
              <a:t>Second level</a:t>
            </a:r>
          </a:p>
          <a:p>
            <a:pPr lvl="2"/>
            <a:r>
              <a:rPr lang="th-TH" noProof="0" smtClean="0"/>
              <a:t>Third level</a:t>
            </a:r>
          </a:p>
          <a:p>
            <a:pPr lvl="3"/>
            <a:r>
              <a:rPr lang="th-TH" noProof="0" smtClean="0"/>
              <a:t>Fourth level</a:t>
            </a:r>
          </a:p>
          <a:p>
            <a:pPr lvl="4"/>
            <a:r>
              <a:rPr lang="th-TH" noProof="0" smtClean="0"/>
              <a:t>Fifth level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5F3BAC-4DF8-4580-9857-65D3891ABAF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92090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67BAB6F4-807E-47D3-9CB7-B7BBE8BD9D18}" type="slidenum">
              <a:rPr lang="en-US" altLang="en-US" sz="1200"/>
              <a:pPr eaLnBrk="1" hangingPunct="1"/>
              <a:t>1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429092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DADE2280-51E5-463E-8243-9C79AD5D4C70}" type="slidenum">
              <a:rPr lang="en-US" altLang="en-US" sz="1200"/>
              <a:pPr eaLnBrk="1" hangingPunct="1"/>
              <a:t>10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305062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Manage References several ways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5D9CBB77-EC37-4922-B7CC-A37DF5D25CBA}" type="slidenum">
              <a:rPr lang="en-US" altLang="en-US" sz="1200"/>
              <a:pPr eaLnBrk="1" hangingPunct="1"/>
              <a:t>11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22900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D23958A4-A8D2-49EB-AB39-E88F5AB02E61}" type="slidenum">
              <a:rPr lang="en-US" altLang="en-US" sz="1200"/>
              <a:pPr eaLnBrk="1" hangingPunct="1"/>
              <a:t>12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902794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6B6E27B-C9C1-4B16-8B38-5D9D70EC4566}" type="slidenum">
              <a:rPr lang="en-US" altLang="en-US" sz="1200"/>
              <a:pPr eaLnBrk="1" hangingPunct="1"/>
              <a:t>13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12909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When searching resources such as the ScienceDirect, ACS, then you can save search</a:t>
            </a:r>
          </a:p>
          <a:p>
            <a:r>
              <a:rPr lang="en-US" altLang="en-US" smtClean="0"/>
              <a:t>results directly to your EndNote Web library by clicking the “Save to EndNote Web” button.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1A270756-FBF1-4C5A-9B14-BCFC41A4587C}" type="slidenum">
              <a:rPr lang="en-US" altLang="en-US" sz="1200"/>
              <a:pPr eaLnBrk="1" hangingPunct="1"/>
              <a:t>14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88097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44FE82B0-E94C-4291-94B6-7F1849454C44}" type="slidenum">
              <a:rPr lang="en-US" altLang="en-US" sz="1200"/>
              <a:pPr eaLnBrk="1" hangingPunct="1"/>
              <a:t>15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758020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D57A31DC-1CA2-466F-AA18-6BF47394B4F1}" type="slidenum">
              <a:rPr lang="en-US" altLang="en-US" sz="1200"/>
              <a:pPr eaLnBrk="1" hangingPunct="1"/>
              <a:t>16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172427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C0AE6D3-5136-4B36-A4A8-9D17537A4851}" type="slidenum">
              <a:rPr lang="en-US" altLang="en-US" sz="1200"/>
              <a:pPr eaLnBrk="1" hangingPunct="1"/>
              <a:t>17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406456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B278B219-8012-422A-9A3F-F69660CFB87D}" type="slidenum">
              <a:rPr lang="en-US" altLang="en-US" sz="1200"/>
              <a:pPr eaLnBrk="1" hangingPunct="1"/>
              <a:t>18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114446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1548EA9D-87CC-4D41-A63A-0FF053F39C91}" type="slidenum">
              <a:rPr lang="en-US" altLang="en-US" sz="1200"/>
              <a:pPr eaLnBrk="1" hangingPunct="1"/>
              <a:t>19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33899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C1D20036-17B8-49DC-991B-DEA96D3B5463}" type="slidenum">
              <a:rPr lang="en-US" altLang="en-US" sz="1200"/>
              <a:pPr eaLnBrk="1" hangingPunct="1"/>
              <a:t>2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525777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03C18B1B-119E-49A8-9346-1509D6CF6851}" type="slidenum">
              <a:rPr lang="en-US" altLang="en-US" sz="1200"/>
              <a:pPr eaLnBrk="1" hangingPunct="1"/>
              <a:t>20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318750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345965F5-294F-4CF2-BC8A-4F76EADB762B}" type="slidenum">
              <a:rPr lang="en-US" altLang="en-US" sz="1200"/>
              <a:pPr eaLnBrk="1" hangingPunct="1"/>
              <a:t>21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632572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976B794A-9901-437A-BA2D-7C9FE9441598}" type="slidenum">
              <a:rPr lang="en-US" altLang="en-US" sz="1200"/>
              <a:pPr eaLnBrk="1" hangingPunct="1"/>
              <a:t>22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53912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1C5122C1-918E-4B73-BC54-100F1B73B54B}" type="slidenum">
              <a:rPr lang="en-US" altLang="en-US" sz="1200"/>
              <a:pPr eaLnBrk="1" hangingPunct="1"/>
              <a:t>23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817162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80BF4DB6-DEA3-4374-A914-C28DD6AB9D6A}" type="slidenum">
              <a:rPr lang="en-US" altLang="en-US" sz="1200"/>
              <a:pPr eaLnBrk="1" hangingPunct="1"/>
              <a:t>25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935334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482B002-B5EC-46DC-AE9B-2CF88C07C979}" type="slidenum">
              <a:rPr lang="en-US" altLang="en-US" sz="1200"/>
              <a:pPr eaLnBrk="1" hangingPunct="1"/>
              <a:t>26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580224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C032643-E955-4D70-878D-1B5139A3EA81}" type="slidenum">
              <a:rPr lang="en-US" altLang="en-US" sz="1200"/>
              <a:pPr eaLnBrk="1" hangingPunct="1"/>
              <a:t>27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632796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D9F1BB41-FAD5-43BC-A84E-7146C95470C8}" type="slidenum">
              <a:rPr lang="en-US" altLang="en-US" sz="1200"/>
              <a:pPr eaLnBrk="1" hangingPunct="1"/>
              <a:t>29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938701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1. Enter up to 1,000 e-mail addresses separating each address by pressing the Enter or Return key. You can also provide a text file containing e-mail addresses separated by commas using the </a:t>
            </a:r>
            <a:r>
              <a:rPr lang="en-US" altLang="en-US" b="1" smtClean="0"/>
              <a:t>Browse</a:t>
            </a:r>
            <a:r>
              <a:rPr lang="en-US" altLang="en-US" smtClean="0"/>
              <a:t> button.</a:t>
            </a:r>
          </a:p>
          <a:p>
            <a:r>
              <a:rPr lang="en-US" altLang="en-US" smtClean="0"/>
              <a:t>2. Select the Read only or Read &amp; Write access option.</a:t>
            </a:r>
          </a:p>
          <a:p>
            <a:r>
              <a:rPr lang="en-US" altLang="en-US" smtClean="0"/>
              <a:t>3. Click the </a:t>
            </a:r>
            <a:r>
              <a:rPr lang="en-US" altLang="en-US" b="1" smtClean="0"/>
              <a:t>Apply</a:t>
            </a:r>
            <a:r>
              <a:rPr lang="en-US" altLang="en-US" smtClean="0"/>
              <a:t> button.</a:t>
            </a:r>
          </a:p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166D10C0-7BCF-4BC6-8810-644747B05FD5}" type="slidenum">
              <a:rPr lang="en-US" altLang="en-US" sz="1200"/>
              <a:pPr eaLnBrk="1" hangingPunct="1"/>
              <a:t>30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682713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02567B23-AB6F-41B7-B800-BE99B8C80027}" type="slidenum">
              <a:rPr lang="en-US" altLang="en-US" sz="1200"/>
              <a:pPr eaLnBrk="1" hangingPunct="1"/>
              <a:t>31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94909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03A27497-82A1-479F-AA40-26350FA43E59}" type="slidenum">
              <a:rPr lang="en-US" altLang="en-US" sz="1200"/>
              <a:pPr eaLnBrk="1" hangingPunct="1"/>
              <a:t>3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054495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Use the “Export Reference” option from the “Format” tab to save your</a:t>
            </a:r>
          </a:p>
          <a:p>
            <a:r>
              <a:rPr lang="en-US" altLang="en-US" smtClean="0"/>
              <a:t>reference collection in a format that allows you to import them into Reference</a:t>
            </a:r>
          </a:p>
          <a:p>
            <a:r>
              <a:rPr lang="en-US" altLang="en-US" smtClean="0"/>
              <a:t>Manager (or other biblio packages).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84049765-D8DD-4A73-B4A9-575EA09B069F}" type="slidenum">
              <a:rPr lang="en-US" altLang="en-US" sz="1200"/>
              <a:pPr eaLnBrk="1" hangingPunct="1"/>
              <a:t>32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197798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09C4B6F0-1A60-4022-A7AE-C14D2C4A7B6E}" type="slidenum">
              <a:rPr lang="en-US" altLang="en-US" sz="1200"/>
              <a:pPr eaLnBrk="1" hangingPunct="1"/>
              <a:t>33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631470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8FC394C3-99C4-4392-9209-7A61049C2E73}" type="slidenum">
              <a:rPr lang="en-US" altLang="en-US" sz="1200"/>
              <a:pPr eaLnBrk="1" hangingPunct="1"/>
              <a:t>34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982885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A0503C99-D484-41BB-A881-BD32A88F220E}" type="slidenum">
              <a:rPr lang="en-US" altLang="en-US" sz="1200"/>
              <a:pPr eaLnBrk="1" hangingPunct="1"/>
              <a:t>35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483239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1C4166B1-3084-4497-9A91-C031739FA924}" type="slidenum">
              <a:rPr lang="en-US" altLang="en-US" sz="1200"/>
              <a:pPr eaLnBrk="1" hangingPunct="1"/>
              <a:t>36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795258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ACBE9FA9-A6F7-4AEA-BC2F-EB5D3307828C}" type="slidenum">
              <a:rPr lang="en-US" altLang="en-US" sz="1200"/>
              <a:pPr eaLnBrk="1" hangingPunct="1"/>
              <a:t>37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573514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6C9ABBAE-4253-4D4F-B0CD-B7DE4A196287}" type="slidenum">
              <a:rPr lang="en-US" altLang="en-US" sz="1200"/>
              <a:pPr eaLnBrk="1" hangingPunct="1"/>
              <a:t>38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789843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6356A3A4-EEF3-4FD3-B43F-C7F20BE9A55F}" type="slidenum">
              <a:rPr lang="en-US" altLang="en-US" sz="1200"/>
              <a:pPr eaLnBrk="1" hangingPunct="1"/>
              <a:t>39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952689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7A9AC354-61D4-4977-9356-2C252282895E}" type="slidenum">
              <a:rPr lang="en-US" altLang="en-US" sz="1200"/>
              <a:pPr eaLnBrk="1" hangingPunct="1"/>
              <a:t>40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8313568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hape 20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93162" rIns="93162" bIns="93162"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6019" name="Shape 208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634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>
              <a:latin typeface="Tahoma" panose="020B0604030504040204" pitchFamily="34" charset="0"/>
            </a:endParaRPr>
          </a:p>
          <a:p>
            <a:r>
              <a:rPr lang="en-US" altLang="en-US" b="1" smtClean="0">
                <a:latin typeface="Tahoma" panose="020B0604030504040204" pitchFamily="34" charset="0"/>
              </a:rPr>
              <a:t>     </a:t>
            </a:r>
          </a:p>
          <a:p>
            <a:r>
              <a:rPr lang="en-US" altLang="en-US" b="1" smtClean="0">
                <a:latin typeface="Tahoma" panose="020B0604030504040204" pitchFamily="34" charset="0"/>
              </a:rPr>
              <a:t>    Go to </a:t>
            </a:r>
            <a:r>
              <a:rPr lang="en-US" altLang="en-US" sz="2800" b="1" smtClean="0">
                <a:solidFill>
                  <a:srgbClr val="0070C0"/>
                </a:solidFill>
                <a:latin typeface="Tahoma" panose="020B0604030504040204" pitchFamily="34" charset="0"/>
              </a:rPr>
              <a:t>www.myendnoteweb.com</a:t>
            </a:r>
            <a:r>
              <a:rPr lang="en-US" altLang="en-US" b="1" smtClean="0">
                <a:latin typeface="Tahoma" panose="020B0604030504040204" pitchFamily="34" charset="0"/>
              </a:rPr>
              <a:t> and click the </a:t>
            </a:r>
            <a:r>
              <a:rPr lang="en-US" altLang="en-US" b="1" smtClean="0">
                <a:solidFill>
                  <a:srgbClr val="FF3399"/>
                </a:solidFill>
                <a:latin typeface="Tahoma" panose="020B0604030504040204" pitchFamily="34" charset="0"/>
              </a:rPr>
              <a:t>“create an account” </a:t>
            </a:r>
            <a:r>
              <a:rPr lang="en-US" altLang="en-US" b="1" smtClean="0">
                <a:latin typeface="Tahoma" panose="020B0604030504040204" pitchFamily="34" charset="0"/>
              </a:rPr>
              <a:t>link to register. </a:t>
            </a:r>
          </a:p>
          <a:p>
            <a:r>
              <a:rPr lang="en-US" altLang="en-US" b="1" smtClean="0">
                <a:latin typeface="Tahoma" panose="020B0604030504040204" pitchFamily="34" charset="0"/>
              </a:rPr>
              <a:t>     </a:t>
            </a:r>
            <a:r>
              <a:rPr lang="en-US" altLang="en-US" smtClean="0"/>
              <a:t>Enter and re-enter your </a:t>
            </a:r>
            <a:r>
              <a:rPr lang="en-US" altLang="en-US" b="1" smtClean="0"/>
              <a:t>Email Address</a:t>
            </a:r>
            <a:r>
              <a:rPr lang="en-US" altLang="en-US" smtClean="0"/>
              <a:t> and click </a:t>
            </a:r>
            <a:r>
              <a:rPr lang="en-US" altLang="en-US" b="1" smtClean="0"/>
              <a:t>Continue</a:t>
            </a:r>
            <a:r>
              <a:rPr lang="en-US" altLang="en-US" smtClean="0"/>
              <a:t>.</a:t>
            </a:r>
            <a:endParaRPr lang="en-US" altLang="en-US" b="1" smtClean="0">
              <a:latin typeface="Tahoma" panose="020B0604030504040204" pitchFamily="34" charset="0"/>
            </a:endParaRPr>
          </a:p>
          <a:p>
            <a:endParaRPr lang="en-US" altLang="en-US" b="1" smtClean="0">
              <a:latin typeface="Tahoma" panose="020B0604030504040204" pitchFamily="34" charset="0"/>
            </a:endParaRPr>
          </a:p>
          <a:p>
            <a:r>
              <a:rPr lang="en-US" altLang="en-US" b="1" smtClean="0">
                <a:solidFill>
                  <a:srgbClr val="B82C00"/>
                </a:solidFill>
                <a:latin typeface="Tahoma" panose="020B0604030504040204" pitchFamily="34" charset="0"/>
              </a:rPr>
              <a:t>  </a:t>
            </a:r>
            <a:r>
              <a:rPr lang="en-US" altLang="en-US" smtClean="0">
                <a:solidFill>
                  <a:srgbClr val="B82C00"/>
                </a:solidFill>
                <a:latin typeface="Tahoma" panose="020B0604030504040204" pitchFamily="34" charset="0"/>
              </a:rPr>
              <a:t>*</a:t>
            </a:r>
            <a:r>
              <a:rPr lang="en-US" altLang="en-US" smtClean="0">
                <a:latin typeface="Tahoma" panose="020B0604030504040204" pitchFamily="34" charset="0"/>
              </a:rPr>
              <a:t> </a:t>
            </a:r>
            <a:r>
              <a:rPr lang="en-US" altLang="en-US" smtClean="0">
                <a:solidFill>
                  <a:srgbClr val="B82C00"/>
                </a:solidFill>
                <a:latin typeface="Tahoma" panose="020B0604030504040204" pitchFamily="34" charset="0"/>
              </a:rPr>
              <a:t>If you are already registered in </a:t>
            </a:r>
            <a:r>
              <a:rPr lang="en-US" altLang="en-US" smtClean="0">
                <a:solidFill>
                  <a:srgbClr val="0070C0"/>
                </a:solidFill>
                <a:latin typeface="Tahoma" panose="020B0604030504040204" pitchFamily="34" charset="0"/>
              </a:rPr>
              <a:t>ISI Web of Knowledge,</a:t>
            </a:r>
            <a:r>
              <a:rPr lang="en-US" altLang="en-US" smtClean="0">
                <a:solidFill>
                  <a:srgbClr val="B82C00"/>
                </a:solidFill>
                <a:latin typeface="Tahoma" panose="020B0604030504040204" pitchFamily="34" charset="0"/>
              </a:rPr>
              <a:t> you do not have to register for EndNote Web.  Go to www.myendnoteweb.com  to login using the same login credentials.</a:t>
            </a:r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9DC678E3-A5DA-4985-8491-7096745377BB}" type="slidenum">
              <a:rPr lang="en-US" altLang="en-US" sz="1200"/>
              <a:pPr eaLnBrk="1" hangingPunct="1"/>
              <a:t>4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76335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28C73139-58CD-4C5E-A5C4-636A94E846D4}" type="slidenum">
              <a:rPr lang="en-US" altLang="en-US" sz="1200"/>
              <a:pPr eaLnBrk="1" hangingPunct="1"/>
              <a:t>5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82939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Entering e-mail and password for login to EndNote Web Program</a:t>
            </a:r>
          </a:p>
          <a:p>
            <a:r>
              <a:rPr lang="en-US" altLang="en-US" smtClean="0"/>
              <a:t> ** If you do not remember your password, you can request an e-mail reminder from the EndNote online home page. Just click the </a:t>
            </a:r>
            <a:r>
              <a:rPr lang="en-US" altLang="en-US" b="1" smtClean="0"/>
              <a:t>Forgot Your Password?</a:t>
            </a:r>
            <a:r>
              <a:rPr lang="en-US" altLang="en-US" smtClean="0"/>
              <a:t> link.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5A3B6AB-EE08-47DB-BF41-A07B34421B49}" type="slidenum">
              <a:rPr lang="en-US" altLang="en-US" sz="1200"/>
              <a:pPr eaLnBrk="1" hangingPunct="1"/>
              <a:t>6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44415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After registering with EndNote</a:t>
            </a:r>
            <a:r>
              <a:rPr lang="en-US" altLang="en-US" baseline="30000" smtClean="0"/>
              <a:t>®</a:t>
            </a:r>
            <a:r>
              <a:rPr lang="en-US" altLang="en-US" smtClean="0"/>
              <a:t> online, you can log into your library at any time from any computer with Internet access.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89D70EF5-251F-4106-BDED-D66D7A8DEB14}" type="slidenum">
              <a:rPr lang="en-US" altLang="en-US" sz="1200"/>
              <a:pPr eaLnBrk="1" hangingPunct="1"/>
              <a:t>7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91541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788D8D0E-D957-4F91-B46A-B90BB7B9DBEE}" type="slidenum">
              <a:rPr lang="en-US" altLang="en-US" sz="1200"/>
              <a:pPr eaLnBrk="1" hangingPunct="1"/>
              <a:t>8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640054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F87697F5-2D5D-4BEC-9945-2FF5F229AC9F}" type="slidenum">
              <a:rPr lang="en-US" altLang="en-US" sz="1200"/>
              <a:pPr eaLnBrk="1" hangingPunct="1"/>
              <a:t>9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35970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D10B-29E3-4289-9513-8C77A71D10CB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30BC-CD8E-4E6C-9A6F-CB73DA18579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3726119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79DC-6459-4287-AD35-99B1B9CBF8E3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49704-209F-4AFD-8434-A77358ACBA7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1164294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3A56-C020-4232-8D38-1BFE1C7BA8AA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DC38F-81B7-43A7-B3AF-2DA7DE458FF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1485595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329B4-479F-4679-BC6B-07BCB69D8023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0DB62-1FE4-49C7-A7D3-369C58FA3DE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110690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37DB7-7E03-4681-94F6-5655C7EC82FC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03673-A26B-40AA-A890-21B35F7A81C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924941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DA350-21FB-42AF-A87F-B84418FE960C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09204-27F9-4413-8D72-183FEA10E9D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9506282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7F35D-35A1-4B53-96F8-622DCF0BB30F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E3910-4EC2-4844-B207-D015F4B1A08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792376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E07DD-F54B-4886-A0F0-1594803E8AFC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AD2-B4BE-44EA-B3F0-023E8B6702A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557290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42116-8F67-427C-AE61-DFA8DEA74708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90375-2DD3-4640-9017-C8647884731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384417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CF15-F528-4BCF-A926-818667388438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EB4DA-779B-45BF-AFBF-361223A3AF7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3951483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53D7-64C3-4103-8D4A-BBF8DF7BCC8C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0F403-8747-44EE-AD83-B9D477E6407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694055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th-TH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th-TH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1C5CE40F-3151-45DA-AB6D-31B84F624E69}" type="datetimeFigureOut">
              <a:rPr lang="th-TH" altLang="en-US"/>
              <a:pPr>
                <a:defRPr/>
              </a:pPr>
              <a:t>03/09/58</a:t>
            </a:fld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EE89E32-3196-48A4-AEEA-C506C1C4B98A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654300" y="1219200"/>
            <a:ext cx="6477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sz="4000" b="1">
                <a:solidFill>
                  <a:srgbClr val="0070C0"/>
                </a:solidFill>
                <a:latin typeface="Arial Rounded MT Bold" panose="020F0704030504030204" pitchFamily="34" charset="0"/>
              </a:rPr>
              <a:t>การจัดการบรรณานุกรมด้วยโปรแกรม</a:t>
            </a:r>
            <a:endParaRPr lang="en-US" altLang="en-US" sz="4000" b="1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algn="ctr" eaLnBrk="1" hangingPunct="1"/>
            <a:r>
              <a:rPr lang="en-US" altLang="en-US" sz="6600" b="1">
                <a:solidFill>
                  <a:srgbClr val="0070C0"/>
                </a:solidFill>
                <a:latin typeface="Arial Rounded MT Bold" panose="020F0704030504030204" pitchFamily="34" charset="0"/>
              </a:rPr>
              <a:t>EndNote Web</a:t>
            </a:r>
            <a:r>
              <a:rPr lang="th-TH" altLang="en-US" sz="6600" b="1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endParaRPr lang="en-US" altLang="en-US" sz="6600" b="1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0813"/>
            <a:ext cx="87630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41675" y="1533525"/>
            <a:ext cx="457200" cy="1905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76525" y="896938"/>
            <a:ext cx="1798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70C0"/>
                </a:solidFill>
              </a:rPr>
              <a:t>EndNote</a:t>
            </a:r>
            <a:endParaRPr lang="en-US" altLang="en-US" b="1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9200" y="1725613"/>
            <a:ext cx="5029200" cy="954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b="1" dirty="0"/>
              <a:t>เมื่อติดตั้งสมบูรณ์ จะปรากฎเมนู </a:t>
            </a:r>
            <a:r>
              <a:rPr lang="en-US" b="1" dirty="0"/>
              <a:t>EndNote </a:t>
            </a:r>
            <a:r>
              <a:rPr lang="th-TH" b="1" dirty="0"/>
              <a:t>ขึ้นในโปรแกรม </a:t>
            </a:r>
            <a:r>
              <a:rPr lang="en-US" b="1" dirty="0"/>
              <a:t>MS word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849813"/>
            <a:ext cx="8458200" cy="19812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Online Search – </a:t>
            </a:r>
            <a:r>
              <a:rPr lang="th-TH" altLang="en-US" sz="2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สืบค้นจากฐานข้อมูลห้องสมุดออนไลน์</a:t>
            </a:r>
            <a:endParaRPr lang="en-US" altLang="en-US" sz="2400" b="1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New Reference – </a:t>
            </a:r>
            <a:r>
              <a:rPr lang="th-TH" altLang="en-US" sz="2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นำเข้าเอง โดยการสร้างข้อมูลใหม่</a:t>
            </a:r>
            <a:endParaRPr lang="en-US" altLang="en-US" sz="2000" b="1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Direct Export – </a:t>
            </a:r>
            <a:r>
              <a:rPr lang="th-TH" altLang="en-US" sz="2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ถ่ายโอนข้อมูลโดยตรงจากฐานข้อมูลออนไลน์</a:t>
            </a:r>
            <a:endParaRPr lang="en-US" altLang="en-US" sz="2000" b="1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Import References </a:t>
            </a:r>
            <a:r>
              <a:rPr lang="en-US" altLang="en-US" sz="2000" b="1" smtClean="0"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th-TH" altLang="en-US" sz="2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บันทึกเป็นไฟล์และนำเข้าภายหลัง</a:t>
            </a:r>
            <a:endParaRPr lang="en-US" altLang="en-US" sz="2400" b="1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2400" b="1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39" name="AutoShape 7"/>
          <p:cNvSpPr>
            <a:spLocks noChangeArrowheads="1"/>
          </p:cNvSpPr>
          <p:nvPr/>
        </p:nvSpPr>
        <p:spPr bwMode="auto">
          <a:xfrm>
            <a:off x="415925" y="990600"/>
            <a:ext cx="6213475" cy="685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th-TH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วิธีการนำเข้าบรรณานุกรม</a:t>
            </a: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36351" b="61067"/>
          <a:stretch>
            <a:fillRect/>
          </a:stretch>
        </p:blipFill>
        <p:spPr bwMode="auto">
          <a:xfrm>
            <a:off x="415925" y="1858963"/>
            <a:ext cx="8499475" cy="29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47800" y="26670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3400" y="2971800"/>
            <a:ext cx="2895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69875" y="838200"/>
            <a:ext cx="370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3.1 New Reference </a:t>
            </a:r>
            <a:endParaRPr lang="en-US" altLang="en-US">
              <a:solidFill>
                <a:srgbClr val="0070C0"/>
              </a:solidFill>
            </a:endParaRP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49" b="20934"/>
          <a:stretch>
            <a:fillRect/>
          </a:stretch>
        </p:blipFill>
        <p:spPr bwMode="auto">
          <a:xfrm>
            <a:off x="685800" y="1331913"/>
            <a:ext cx="792480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t="34534" r="63651" b="32735"/>
          <a:stretch>
            <a:fillRect/>
          </a:stretch>
        </p:blipFill>
        <p:spPr bwMode="auto">
          <a:xfrm>
            <a:off x="5562600" y="439738"/>
            <a:ext cx="21336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008438" y="3101975"/>
            <a:ext cx="1584325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1" b="33733"/>
          <a:stretch>
            <a:fillRect/>
          </a:stretch>
        </p:blipFill>
        <p:spPr bwMode="auto">
          <a:xfrm>
            <a:off x="427038" y="1676400"/>
            <a:ext cx="868680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427038" y="1152525"/>
            <a:ext cx="6811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/>
              <a:t>New record will be show in </a:t>
            </a:r>
            <a:r>
              <a:rPr lang="en-US" altLang="en-US" b="1">
                <a:solidFill>
                  <a:srgbClr val="0070C0"/>
                </a:solidFill>
              </a:rPr>
              <a:t>Unified </a:t>
            </a:r>
            <a:r>
              <a:rPr lang="en-US" altLang="en-US"/>
              <a:t> folder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4876800"/>
            <a:ext cx="6324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04800" y="914400"/>
            <a:ext cx="3351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3.2 Direct Export </a:t>
            </a:r>
            <a:endParaRPr lang="en-US" altLang="en-US">
              <a:solidFill>
                <a:srgbClr val="0070C0"/>
              </a:solidFill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t="9218" r="24835" b="30650"/>
          <a:stretch>
            <a:fillRect/>
          </a:stretch>
        </p:blipFill>
        <p:spPr bwMode="auto">
          <a:xfrm>
            <a:off x="228600" y="1863725"/>
            <a:ext cx="88392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855788" y="1350963"/>
            <a:ext cx="6081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Go to library website </a:t>
            </a:r>
            <a:r>
              <a:rPr lang="en-US" altLang="en-US" sz="2400" b="1">
                <a:solidFill>
                  <a:srgbClr val="FF33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library.mfu.ac.th</a:t>
            </a:r>
            <a:endParaRPr lang="en-US" alt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2819400" y="5486400"/>
            <a:ext cx="2209800" cy="2286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/>
          <a:srcRect l="24805" t="12822" r="26518" b="24113"/>
          <a:stretch/>
        </p:blipFill>
        <p:spPr bwMode="auto">
          <a:xfrm>
            <a:off x="2286000" y="2027238"/>
            <a:ext cx="6629400" cy="483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38400" y="3352800"/>
            <a:ext cx="3657600" cy="13716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5029200" y="3276600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2718" r="24286" b="6589"/>
          <a:stretch>
            <a:fillRect/>
          </a:stretch>
        </p:blipFill>
        <p:spPr bwMode="auto">
          <a:xfrm>
            <a:off x="381000" y="1546225"/>
            <a:ext cx="86868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4267200"/>
            <a:ext cx="7467600" cy="9144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1600" y="4495800"/>
            <a:ext cx="1524000" cy="381000"/>
          </a:xfrm>
          <a:prstGeom prst="ellipse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241300" y="914400"/>
            <a:ext cx="334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b="1">
                <a:solidFill>
                  <a:srgbClr val="0070C0"/>
                </a:solidFill>
              </a:rPr>
              <a:t>ตย</a:t>
            </a:r>
            <a:r>
              <a:rPr lang="en-US" altLang="en-US" b="1">
                <a:solidFill>
                  <a:srgbClr val="0070C0"/>
                </a:solidFill>
              </a:rPr>
              <a:t>. ScienceDirect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2552" r="8752" b="33868"/>
          <a:stretch>
            <a:fillRect/>
          </a:stretch>
        </p:blipFill>
        <p:spPr bwMode="auto">
          <a:xfrm>
            <a:off x="228600" y="1447800"/>
            <a:ext cx="87931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2400" y="1828800"/>
            <a:ext cx="5486400" cy="4572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8600" y="3276600"/>
            <a:ext cx="5562600" cy="26670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1255" r="19734" b="40692"/>
          <a:stretch>
            <a:fillRect/>
          </a:stretch>
        </p:blipFill>
        <p:spPr bwMode="auto">
          <a:xfrm>
            <a:off x="128588" y="2476500"/>
            <a:ext cx="899318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76600" y="3048000"/>
            <a:ext cx="1143000" cy="3810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304800" y="863600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en-US" sz="3200" b="1">
                <a:solidFill>
                  <a:srgbClr val="0070C0"/>
                </a:solidFill>
              </a:rPr>
              <a:t>ระบุคำค้นเอง / เลือกจากรายการที่ปรากฎ</a:t>
            </a:r>
            <a:endParaRPr lang="en-US" altLang="en-US" sz="3200" b="1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4388" y="3225800"/>
            <a:ext cx="40386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b="1" dirty="0"/>
              <a:t>ตย. สืบค้นจากวารสาร </a:t>
            </a:r>
            <a:r>
              <a:rPr lang="en-US" sz="2000" b="1" dirty="0"/>
              <a:t>Journal of Oral Biosciences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5029200" y="3276600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r="8357"/>
          <a:stretch>
            <a:fillRect/>
          </a:stretch>
        </p:blipFill>
        <p:spPr bwMode="auto">
          <a:xfrm>
            <a:off x="206375" y="1073150"/>
            <a:ext cx="8915400" cy="578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/>
          <a:stretch>
            <a:fillRect/>
          </a:stretch>
        </p:blipFill>
        <p:spPr bwMode="auto">
          <a:xfrm>
            <a:off x="2971800" y="3048000"/>
            <a:ext cx="3124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05000" y="3965575"/>
            <a:ext cx="381000" cy="1978025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71800" y="2743200"/>
            <a:ext cx="838200" cy="3048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71800" y="5181600"/>
            <a:ext cx="2971800" cy="2286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71800" y="6553200"/>
            <a:ext cx="838200" cy="3048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0" y="1477963"/>
            <a:ext cx="3603625" cy="15700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6700" indent="-266700">
              <a:buFont typeface="Wingdings" pitchFamily="2" charset="2"/>
              <a:buChar char="ü"/>
              <a:defRPr/>
            </a:pPr>
            <a:r>
              <a:rPr lang="th-TH" sz="2400" b="1" dirty="0"/>
              <a:t>เช็คเลือกบทความที่สนใจ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th-TH" sz="2400" b="1" dirty="0"/>
              <a:t>เลือกเมนู </a:t>
            </a:r>
            <a:r>
              <a:rPr lang="en-US" sz="2400" b="1" dirty="0"/>
              <a:t>Export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th-TH" sz="2400" b="1" dirty="0"/>
              <a:t>เลือก </a:t>
            </a:r>
            <a:r>
              <a:rPr lang="en-US" sz="2400" b="1" dirty="0"/>
              <a:t>RIS (for EndNote…)</a:t>
            </a:r>
          </a:p>
          <a:p>
            <a:pPr marL="266700" indent="-266700">
              <a:buFont typeface="Wingdings" pitchFamily="2" charset="2"/>
              <a:buChar char="ü"/>
              <a:defRPr/>
            </a:pPr>
            <a:r>
              <a:rPr lang="th-TH" sz="2400" b="1" dirty="0"/>
              <a:t>คลิกเมนู </a:t>
            </a:r>
            <a:r>
              <a:rPr lang="en-US" sz="2400" b="1" dirty="0"/>
              <a:t>Export</a:t>
            </a:r>
            <a:r>
              <a:rPr lang="th-TH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9" r="61037" b="4213"/>
          <a:stretch>
            <a:fillRect/>
          </a:stretch>
        </p:blipFill>
        <p:spPr bwMode="auto">
          <a:xfrm>
            <a:off x="2392363" y="1360488"/>
            <a:ext cx="6645275" cy="5459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84400" y="6313488"/>
            <a:ext cx="2209800" cy="506412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29000" y="4522788"/>
            <a:ext cx="3886200" cy="16764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0200" y="1219200"/>
            <a:ext cx="2717800" cy="37242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th-TH" b="1" dirty="0"/>
              <a:t>ระบบจะดาวน์โหลดเป็นไฟล์ (นามสกุล .</a:t>
            </a:r>
            <a:r>
              <a:rPr lang="en-US" b="1" dirty="0" err="1"/>
              <a:t>ris</a:t>
            </a:r>
            <a:r>
              <a:rPr lang="en-US" b="1" dirty="0"/>
              <a:t>)</a:t>
            </a: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th-TH" b="1" dirty="0"/>
              <a:t>แสดงผลยืนยันการถ่ายโอนไปยัง </a:t>
            </a:r>
            <a:r>
              <a:rPr lang="en-US" sz="2400" b="1" dirty="0"/>
              <a:t>EndNote</a:t>
            </a:r>
            <a:endParaRPr lang="th-TH" sz="2400" b="1" dirty="0"/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th-TH" sz="2400" b="1" dirty="0"/>
              <a:t>คลิกที่ </a:t>
            </a:r>
            <a:r>
              <a:rPr lang="en-US" sz="2400" b="1" dirty="0"/>
              <a:t>ok </a:t>
            </a:r>
            <a:r>
              <a:rPr lang="th-TH" sz="2400" b="1" dirty="0"/>
              <a:t>จะเชื่อมต่อไปยังหน้าโปรแกรม </a:t>
            </a:r>
            <a:r>
              <a:rPr lang="en-US" sz="2400" b="1" dirty="0"/>
              <a:t>EndNote </a:t>
            </a:r>
            <a:r>
              <a:rPr lang="th-TH" sz="2400" b="1" dirty="0"/>
              <a:t>อัตโนมัติ</a:t>
            </a:r>
            <a:r>
              <a:rPr lang="en-US" sz="2400" b="1" dirty="0"/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17969" r="2959" b="20714"/>
          <a:stretch>
            <a:fillRect/>
          </a:stretch>
        </p:blipFill>
        <p:spPr bwMode="auto">
          <a:xfrm>
            <a:off x="457200" y="2057400"/>
            <a:ext cx="8345488" cy="4694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09600" y="3365500"/>
            <a:ext cx="609600" cy="2286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1320800"/>
            <a:ext cx="7924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70C0"/>
                </a:solidFill>
                <a:cs typeface="+mn-cs"/>
              </a:rPr>
              <a:t>การถ่ายโอนทุกครั้งจะถูกเก็บไว้ที่โฟลเดอร์  </a:t>
            </a:r>
            <a:r>
              <a:rPr lang="en-US" sz="3200" b="1" dirty="0">
                <a:solidFill>
                  <a:srgbClr val="C00000"/>
                </a:solidFill>
                <a:cs typeface="+mn-cs"/>
              </a:rPr>
              <a:t>Unfiled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457200" y="1528763"/>
            <a:ext cx="6262688" cy="923925"/>
          </a:xfrm>
          <a:prstGeom prst="rect">
            <a:avLst/>
          </a:prstGeom>
          <a:solidFill>
            <a:srgbClr val="B82C00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EndNote Web</a:t>
            </a:r>
            <a:r>
              <a:rPr lang="th-TH" altLang="en-US" sz="3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คืออะไร</a:t>
            </a:r>
            <a:r>
              <a:rPr lang="en-US" altLang="en-US" sz="5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th-TH" altLang="en-US" sz="54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366713" y="2743200"/>
            <a:ext cx="854868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eaLnBrk="1" hangingPunct="1">
              <a:lnSpc>
                <a:spcPct val="160000"/>
              </a:lnSpc>
              <a:spcBef>
                <a:spcPct val="60000"/>
              </a:spcBef>
            </a:pPr>
            <a:r>
              <a:rPr lang="th-TH" altLang="en-US" sz="2400" b="1"/>
              <a:t>    </a:t>
            </a:r>
            <a:r>
              <a:rPr lang="en-US" altLang="en-US" sz="2400" b="1"/>
              <a:t> </a:t>
            </a:r>
            <a:r>
              <a:rPr lang="th-TH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 โปรแกรมจัดการทางบรรณานุกรมซึ่งทำงานบนเว็บ (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Web)</a:t>
            </a:r>
            <a:r>
              <a:rPr lang="th-TH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 ที่ผู้ใช้สามารถจัดการข้อมูลการอ้างอิงในเนื้อหา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Citation)</a:t>
            </a:r>
            <a:r>
              <a:rPr lang="th-TH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 และรายการอ้างอิงหรือบรรณานุกรมท้ายเล่ม (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Reference / Bibliography)</a:t>
            </a:r>
            <a:r>
              <a:rPr lang="th-TH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 ได้อย่างสะดวก รวดเร็ว โดยสามารถเลือกการแสดงผลหรือการจัดเก็บบรรณานุกรมหรือการอ้างอิงตามมาตรฐานได้อย่างถูกต้องและหลายรูปแบบ</a:t>
            </a:r>
            <a:endParaRPr lang="en-US" altLang="en-US" sz="2400" b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304800" y="106680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en-US" b="1">
                <a:solidFill>
                  <a:srgbClr val="00B0F0"/>
                </a:solidFill>
              </a:rPr>
              <a:t>ตย</a:t>
            </a:r>
            <a:r>
              <a:rPr lang="en-US" altLang="en-US" b="1">
                <a:solidFill>
                  <a:srgbClr val="00B0F0"/>
                </a:solidFill>
              </a:rPr>
              <a:t>. Single Search – </a:t>
            </a:r>
            <a:r>
              <a:rPr lang="en-US" altLang="en-US" sz="2400" b="1">
                <a:solidFill>
                  <a:srgbClr val="FF3399"/>
                </a:solidFill>
              </a:rPr>
              <a:t>EDS from EBSCO Databases</a:t>
            </a:r>
            <a:endParaRPr lang="en-US" altLang="en-US" b="1">
              <a:solidFill>
                <a:srgbClr val="FF3399"/>
              </a:solidFill>
            </a:endParaRP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t="30026" r="21375" b="47849"/>
          <a:stretch>
            <a:fillRect/>
          </a:stretch>
        </p:blipFill>
        <p:spPr bwMode="auto">
          <a:xfrm>
            <a:off x="304800" y="1828800"/>
            <a:ext cx="8686800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86050" y="2852738"/>
            <a:ext cx="5105400" cy="452437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315200" y="2898775"/>
            <a:ext cx="457200" cy="238125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r="-2451" b="34850"/>
          <a:stretch>
            <a:fillRect/>
          </a:stretch>
        </p:blipFill>
        <p:spPr bwMode="auto">
          <a:xfrm>
            <a:off x="438150" y="3305175"/>
            <a:ext cx="8420100" cy="35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543800" y="4114800"/>
            <a:ext cx="8382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57650" y="3371850"/>
            <a:ext cx="3028950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/>
              <a:t>1.ระบุคำค้นหา</a:t>
            </a:r>
          </a:p>
          <a:p>
            <a:pPr>
              <a:defRPr/>
            </a:pPr>
            <a:r>
              <a:rPr lang="th-TH" sz="2400" b="1" dirty="0"/>
              <a:t>2. คลิกเลือกรายการที่ต้องการ</a:t>
            </a:r>
          </a:p>
          <a:p>
            <a:pPr>
              <a:defRPr/>
            </a:pPr>
            <a:r>
              <a:rPr lang="th-TH" sz="2400" b="1" dirty="0"/>
              <a:t>3. คลิกที่เมนู </a:t>
            </a:r>
            <a:r>
              <a:rPr lang="en-US" sz="2400" b="1" dirty="0"/>
              <a:t>Export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810000"/>
            <a:ext cx="228600" cy="182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125" y="1219200"/>
            <a:ext cx="6035675" cy="95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th-TH" b="1" dirty="0"/>
              <a:t>เลือกถ่ายโอนไปยัง </a:t>
            </a:r>
            <a:r>
              <a:rPr lang="en-US" b="1" dirty="0"/>
              <a:t>EndNote </a:t>
            </a:r>
            <a:r>
              <a:rPr lang="th-TH" b="1" dirty="0"/>
              <a:t> คลิกที่เมนูดังภาพ</a:t>
            </a:r>
          </a:p>
          <a:p>
            <a:pPr marL="514350" indent="-514350">
              <a:buFontTx/>
              <a:buAutoNum type="arabicPeriod"/>
              <a:defRPr/>
            </a:pPr>
            <a:r>
              <a:rPr lang="th-TH" b="1" dirty="0"/>
              <a:t>ยืนยันคลิกที่ </a:t>
            </a:r>
            <a:r>
              <a:rPr lang="en-US" b="1" dirty="0"/>
              <a:t>Save</a:t>
            </a:r>
          </a:p>
        </p:txBody>
      </p:sp>
      <p:pic>
        <p:nvPicPr>
          <p:cNvPr id="2457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r="14200" b="28934"/>
          <a:stretch>
            <a:fillRect/>
          </a:stretch>
        </p:blipFill>
        <p:spPr bwMode="auto">
          <a:xfrm>
            <a:off x="244475" y="2362200"/>
            <a:ext cx="88995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57800" y="5041900"/>
            <a:ext cx="1600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7525" y="4329113"/>
            <a:ext cx="609600" cy="3952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1" r="50000" b="63811"/>
          <a:stretch>
            <a:fillRect/>
          </a:stretch>
        </p:blipFill>
        <p:spPr bwMode="auto">
          <a:xfrm>
            <a:off x="381000" y="381000"/>
            <a:ext cx="708660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19467" r="13000" b="11465"/>
          <a:stretch>
            <a:fillRect/>
          </a:stretch>
        </p:blipFill>
        <p:spPr bwMode="auto">
          <a:xfrm>
            <a:off x="152400" y="2362200"/>
            <a:ext cx="886936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1000" y="3398838"/>
            <a:ext cx="7620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7525" y="914400"/>
            <a:ext cx="1006475" cy="37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26534" r="67000" b="61467"/>
          <a:stretch>
            <a:fillRect/>
          </a:stretch>
        </p:blipFill>
        <p:spPr bwMode="auto">
          <a:xfrm>
            <a:off x="2463800" y="3200400"/>
            <a:ext cx="1617663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7975" y="1287463"/>
            <a:ext cx="5889625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/>
              <a:t>ระบบจะยืนยัน ให้ตรวจสอบโดยคลิกที่ </a:t>
            </a:r>
            <a:r>
              <a:rPr lang="en-US" sz="2400" b="1" dirty="0"/>
              <a:t>My References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895600" y="2971800"/>
            <a:ext cx="6858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-152400" y="685800"/>
            <a:ext cx="8763000" cy="1143000"/>
          </a:xfrm>
        </p:spPr>
        <p:txBody>
          <a:bodyPr/>
          <a:lstStyle/>
          <a:p>
            <a:r>
              <a:rPr lang="th-TH" altLang="en-US" sz="4000" b="1" smtClean="0">
                <a:solidFill>
                  <a:srgbClr val="0070C0"/>
                </a:solidFill>
              </a:rPr>
              <a:t>ตย. การสืบค้นจากอินเตอร์เน็ต </a:t>
            </a:r>
            <a:r>
              <a:rPr lang="en-US" altLang="en-US" sz="4000" b="1" smtClean="0">
                <a:solidFill>
                  <a:srgbClr val="0070C0"/>
                </a:solidFill>
                <a:cs typeface="Angsana New" panose="02020603050405020304" pitchFamily="18" charset="-34"/>
              </a:rPr>
              <a:t>Google scholar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2" b="22533"/>
          <a:stretch>
            <a:fillRect/>
          </a:stretch>
        </p:blipFill>
        <p:spPr bwMode="auto">
          <a:xfrm>
            <a:off x="304800" y="1592263"/>
            <a:ext cx="8624888" cy="518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51300" y="5689600"/>
            <a:ext cx="457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Line Callout 1 4"/>
          <p:cNvSpPr/>
          <p:nvPr/>
        </p:nvSpPr>
        <p:spPr>
          <a:xfrm>
            <a:off x="6553200" y="3429000"/>
            <a:ext cx="1981200" cy="965200"/>
          </a:xfrm>
          <a:prstGeom prst="borderCallout1">
            <a:avLst>
              <a:gd name="adj1" fmla="val 18750"/>
              <a:gd name="adj2" fmla="val -8333"/>
              <a:gd name="adj3" fmla="val 228262"/>
              <a:gd name="adj4" fmla="val -1059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/>
              <a:t>คลิกเลือกที่เมนู</a:t>
            </a:r>
            <a:r>
              <a:rPr lang="en-US" b="1" dirty="0"/>
              <a:t>Cite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8169" r="26500" b="24129"/>
          <a:stretch>
            <a:fillRect/>
          </a:stretch>
        </p:blipFill>
        <p:spPr bwMode="auto">
          <a:xfrm>
            <a:off x="381000" y="2247900"/>
            <a:ext cx="8548688" cy="43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4422775"/>
            <a:ext cx="4800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Line Callout 1 4"/>
          <p:cNvSpPr/>
          <p:nvPr/>
        </p:nvSpPr>
        <p:spPr>
          <a:xfrm>
            <a:off x="687388" y="1066800"/>
            <a:ext cx="3954462" cy="1036638"/>
          </a:xfrm>
          <a:prstGeom prst="borderCallout1">
            <a:avLst>
              <a:gd name="adj1" fmla="val 100382"/>
              <a:gd name="adj2" fmla="val 27390"/>
              <a:gd name="adj3" fmla="val 336167"/>
              <a:gd name="adj4" fmla="val 666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266700" indent="-266700">
              <a:buFontTx/>
              <a:buAutoNum type="arabicPeriod"/>
              <a:defRPr/>
            </a:pPr>
            <a:r>
              <a:rPr lang="en-US" b="1" dirty="0">
                <a:cs typeface="+mj-cs"/>
              </a:rPr>
              <a:t> </a:t>
            </a:r>
            <a:r>
              <a:rPr lang="th-TH" b="1" dirty="0">
                <a:cs typeface="+mj-cs"/>
              </a:rPr>
              <a:t>เลือกรูปแบบบรรณานุกรม เช่น</a:t>
            </a:r>
            <a:r>
              <a:rPr lang="en-US" b="1" dirty="0">
                <a:cs typeface="+mj-cs"/>
              </a:rPr>
              <a:t> </a:t>
            </a:r>
            <a:r>
              <a:rPr lang="en-US" sz="1800" b="1" dirty="0">
                <a:cs typeface="+mj-cs"/>
              </a:rPr>
              <a:t>APA</a:t>
            </a:r>
          </a:p>
          <a:p>
            <a:pPr marL="266700" indent="-266700">
              <a:buFontTx/>
              <a:buAutoNum type="arabicPeriod"/>
              <a:defRPr/>
            </a:pPr>
            <a:r>
              <a:rPr lang="th-TH" b="1" dirty="0">
                <a:cs typeface="+mj-cs"/>
              </a:rPr>
              <a:t> เลือกโปรแกรม </a:t>
            </a:r>
            <a:r>
              <a:rPr lang="en-US" b="1" dirty="0">
                <a:cs typeface="+mj-cs"/>
              </a:rPr>
              <a:t>EndNote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5638800"/>
            <a:ext cx="533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r="52299" b="43217"/>
          <a:stretch>
            <a:fillRect/>
          </a:stretch>
        </p:blipFill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4572000"/>
            <a:ext cx="33528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Line Callout 1 5"/>
          <p:cNvSpPr/>
          <p:nvPr/>
        </p:nvSpPr>
        <p:spPr>
          <a:xfrm>
            <a:off x="5562600" y="3276600"/>
            <a:ext cx="3352800" cy="2286000"/>
          </a:xfrm>
          <a:prstGeom prst="borderCallout1">
            <a:avLst>
              <a:gd name="adj1" fmla="val 18750"/>
              <a:gd name="adj2" fmla="val -8333"/>
              <a:gd name="adj3" fmla="val 49559"/>
              <a:gd name="adj4" fmla="val -301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514350" indent="-514350">
              <a:buFontTx/>
              <a:buAutoNum type="arabicPeriod"/>
              <a:defRPr/>
            </a:pPr>
            <a:r>
              <a:rPr lang="th-TH" b="1" dirty="0"/>
              <a:t>เลือกไฟล์ที่จะนำเข้า</a:t>
            </a:r>
            <a:endParaRPr lang="en-US" b="1" dirty="0"/>
          </a:p>
          <a:p>
            <a:pPr marL="514350" indent="-514350">
              <a:buFontTx/>
              <a:buAutoNum type="arabicPeriod"/>
              <a:defRPr/>
            </a:pPr>
            <a:r>
              <a:rPr lang="th-TH" b="1" dirty="0"/>
              <a:t>ระบุต้นแหล่งข้อมูลที่พบ</a:t>
            </a:r>
            <a:endParaRPr lang="en-US" b="1" dirty="0"/>
          </a:p>
          <a:p>
            <a:pPr marL="514350" indent="-514350">
              <a:buFontTx/>
              <a:buAutoNum type="arabicPeriod"/>
              <a:defRPr/>
            </a:pPr>
            <a:r>
              <a:rPr lang="th-TH" b="1" dirty="0"/>
              <a:t>เลือกไฟลเดอร์ที่จะจัดเก็บ</a:t>
            </a:r>
          </a:p>
          <a:p>
            <a:pPr marL="514350" indent="-514350">
              <a:buFontTx/>
              <a:buAutoNum type="arabicPeriod"/>
              <a:defRPr/>
            </a:pPr>
            <a:r>
              <a:rPr lang="th-TH" b="1" dirty="0"/>
              <a:t>คลิกที่ </a:t>
            </a:r>
            <a:r>
              <a:rPr lang="en-US" b="1" dirty="0"/>
              <a:t>Import</a:t>
            </a:r>
          </a:p>
          <a:p>
            <a:pPr marL="514350" indent="-514350">
              <a:buFontTx/>
              <a:buAutoNum type="arabicPeriod"/>
              <a:defRPr/>
            </a:pPr>
            <a:endParaRPr lang="en-US" b="1" dirty="0"/>
          </a:p>
        </p:txBody>
      </p: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685800" y="914400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70C0"/>
                </a:solidFill>
              </a:rPr>
              <a:t>Import References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33600" y="2743200"/>
            <a:ext cx="7239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24200" y="2997200"/>
            <a:ext cx="1447800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7"/>
          <p:cNvSpPr>
            <a:spLocks noChangeArrowheads="1"/>
          </p:cNvSpPr>
          <p:nvPr/>
        </p:nvSpPr>
        <p:spPr bwMode="auto">
          <a:xfrm>
            <a:off x="338138" y="1219200"/>
            <a:ext cx="6977062" cy="685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th-TH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การสร้างกลุ่มและจัดการข้อมูล</a:t>
            </a:r>
            <a:endParaRPr lang="en-US" altLang="en-US" sz="32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50000" b="43600"/>
          <a:stretch>
            <a:fillRect/>
          </a:stretch>
        </p:blipFill>
        <p:spPr bwMode="auto">
          <a:xfrm>
            <a:off x="381000" y="2220913"/>
            <a:ext cx="8591550" cy="448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71800" y="3200400"/>
            <a:ext cx="9144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5800" y="3565525"/>
            <a:ext cx="16002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12838" y="6049963"/>
            <a:ext cx="1265237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98438" y="1066800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สร้างโฟลเดอร์ หรือกลุ่ม</a:t>
            </a:r>
            <a:endParaRPr lang="en-US" altLang="en-US">
              <a:solidFill>
                <a:srgbClr val="0070C0"/>
              </a:solidFill>
            </a:endParaRPr>
          </a:p>
        </p:txBody>
      </p:sp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r="36400" b="43784"/>
          <a:stretch>
            <a:fillRect/>
          </a:stretch>
        </p:blipFill>
        <p:spPr bwMode="auto">
          <a:xfrm>
            <a:off x="365125" y="2039938"/>
            <a:ext cx="8304213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55675" y="5153025"/>
            <a:ext cx="9144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10200" y="1828800"/>
            <a:ext cx="31242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78450" y="4191000"/>
            <a:ext cx="3538538" cy="13843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514350" indent="-51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355600" indent="-355600" eaLnBrk="1" hangingPunct="1">
              <a:buFontTx/>
              <a:buAutoNum type="arabicPeriod"/>
              <a:defRPr/>
            </a:pPr>
            <a:r>
              <a:rPr lang="th-TH" sz="2400" b="1" dirty="0" smtClean="0">
                <a:cs typeface="+mj-cs"/>
              </a:rPr>
              <a:t>เลือกเมนู </a:t>
            </a:r>
            <a:r>
              <a:rPr lang="en-US" b="1" dirty="0" smtClean="0">
                <a:latin typeface="Cordia New" pitchFamily="34" charset="-34"/>
                <a:cs typeface="Cordia New" pitchFamily="34" charset="-34"/>
              </a:rPr>
              <a:t>Manage My Groups</a:t>
            </a:r>
            <a:endParaRPr lang="th-TH" b="1" dirty="0" smtClean="0">
              <a:latin typeface="Cordia New" pitchFamily="34" charset="-34"/>
              <a:cs typeface="Cordia New" pitchFamily="34" charset="-34"/>
            </a:endParaRPr>
          </a:p>
          <a:p>
            <a:pPr marL="355600" indent="-355600" eaLnBrk="1" hangingPunct="1">
              <a:buFontTx/>
              <a:buAutoNum type="arabicPeriod"/>
              <a:defRPr/>
            </a:pPr>
            <a:r>
              <a:rPr lang="th-TH" sz="2400" b="1" dirty="0" smtClean="0">
                <a:cs typeface="+mj-cs"/>
              </a:rPr>
              <a:t>คลิกที่เมนู </a:t>
            </a:r>
            <a:r>
              <a:rPr lang="en-US" b="1" dirty="0" smtClean="0">
                <a:latin typeface="Cordia New" pitchFamily="34" charset="-34"/>
                <a:cs typeface="Cordia New" pitchFamily="34" charset="-34"/>
              </a:rPr>
              <a:t>Organize </a:t>
            </a:r>
            <a:endParaRPr lang="th-TH" b="1" dirty="0" smtClean="0">
              <a:latin typeface="Cordia New" pitchFamily="34" charset="-34"/>
              <a:cs typeface="Cordia New" pitchFamily="34" charset="-34"/>
            </a:endParaRPr>
          </a:p>
          <a:p>
            <a:pPr marL="0" indent="0" eaLnBrk="1" hangingPunct="1">
              <a:defRPr/>
            </a:pPr>
            <a:r>
              <a:rPr lang="en-US" b="1" dirty="0" smtClean="0">
                <a:latin typeface="Cordia New" pitchFamily="34" charset="-34"/>
                <a:cs typeface="Cordia New" pitchFamily="34" charset="-34"/>
              </a:rPr>
              <a:t>3. </a:t>
            </a:r>
            <a:r>
              <a:rPr lang="th-TH" b="1" dirty="0" smtClean="0">
                <a:latin typeface="Cordia New" pitchFamily="34" charset="-34"/>
                <a:cs typeface="Cordia New" pitchFamily="34" charset="-34"/>
              </a:rPr>
              <a:t>คลิก </a:t>
            </a:r>
            <a:r>
              <a:rPr lang="en-US" b="1" dirty="0" smtClean="0">
                <a:latin typeface="Cordia New" pitchFamily="34" charset="-34"/>
                <a:cs typeface="Cordia New" pitchFamily="34" charset="-34"/>
              </a:rPr>
              <a:t>New Group </a:t>
            </a:r>
            <a:r>
              <a:rPr lang="th-TH" b="1" dirty="0" smtClean="0">
                <a:latin typeface="Cordia New" pitchFamily="34" charset="-34"/>
                <a:cs typeface="Cordia New" pitchFamily="34" charset="-34"/>
              </a:rPr>
              <a:t>/</a:t>
            </a:r>
            <a:r>
              <a:rPr lang="en-US" b="1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b="1" dirty="0" smtClean="0">
                <a:latin typeface="Cordia New" pitchFamily="34" charset="-34"/>
                <a:cs typeface="Cordia New" pitchFamily="34" charset="-34"/>
              </a:rPr>
              <a:t>ตั้งชื่อ</a:t>
            </a:r>
            <a:endParaRPr lang="en-US" b="1" dirty="0" smtClean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6972300" y="3117850"/>
            <a:ext cx="6477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79638" y="3009900"/>
            <a:ext cx="990600" cy="2667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85800" y="3295650"/>
            <a:ext cx="990600" cy="2667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54000" y="993775"/>
            <a:ext cx="7343775" cy="523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การย้ายบรรณานุกรมไปยัง </a:t>
            </a:r>
            <a:r>
              <a:rPr lang="en-US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Folder </a:t>
            </a:r>
            <a:r>
              <a:rPr lang="th-TH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ที่ต้องการ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" r="17500" b="7733"/>
          <a:stretch>
            <a:fillRect/>
          </a:stretch>
        </p:blipFill>
        <p:spPr bwMode="auto">
          <a:xfrm>
            <a:off x="228600" y="1516063"/>
            <a:ext cx="8763000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5235575" y="2514600"/>
            <a:ext cx="3908425" cy="9540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514350" indent="-51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th-TH" dirty="0" smtClean="0"/>
              <a:t>เลือกรายการบรรณานุกรม</a:t>
            </a:r>
          </a:p>
          <a:p>
            <a:pPr eaLnBrk="1" hangingPunct="1">
              <a:buFontTx/>
              <a:buAutoNum type="arabicPeriod"/>
              <a:defRPr/>
            </a:pPr>
            <a:r>
              <a:rPr lang="th-TH" dirty="0" smtClean="0"/>
              <a:t>เลือกโฟลเดอร์ที่ต้องการ</a:t>
            </a:r>
            <a:endParaRPr lang="en-US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457200" y="920750"/>
            <a:ext cx="253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Share Group </a:t>
            </a:r>
            <a:endParaRPr lang="en-US" altLang="en-US">
              <a:solidFill>
                <a:srgbClr val="00B0F0"/>
              </a:solidFill>
            </a:endParaRPr>
          </a:p>
        </p:txBody>
      </p:sp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7" r="59650" b="41200"/>
          <a:stretch>
            <a:fillRect/>
          </a:stretch>
        </p:blipFill>
        <p:spPr bwMode="auto">
          <a:xfrm>
            <a:off x="669925" y="1444625"/>
            <a:ext cx="784860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878013" y="5486400"/>
            <a:ext cx="1169987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6113463"/>
            <a:ext cx="4224338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/>
              <a:t>แชร์บรรณานุกรมให้เพื่อนในกลุ่ม</a:t>
            </a:r>
            <a:endParaRPr lang="en-US" sz="2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21175" y="5227638"/>
            <a:ext cx="228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47663" y="1143000"/>
            <a:ext cx="6553200" cy="914400"/>
          </a:xfrm>
          <a:prstGeom prst="rect">
            <a:avLst/>
          </a:prstGeom>
          <a:solidFill>
            <a:srgbClr val="B82C00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EndNote Web</a:t>
            </a:r>
            <a:r>
              <a:rPr lang="th-TH" altLang="en-US" sz="3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มีประโยชน์อย่างไร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79413" y="2182813"/>
            <a:ext cx="855186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ช่วยจัดการและจัดเก็บรายการบรรณานุกรม หรือรายการ </a:t>
            </a: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</a:pP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  อ้างอิงได้อย่างเป็นระบบทุกภาษา</a:t>
            </a:r>
            <a:endParaRPr lang="en-US" altLang="en-US" sz="23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ใช้งานได้ฟรี 1 ปี โดยลงทะเบียนภายใต้ </a:t>
            </a: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IP MFU  </a:t>
            </a: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เข้าใช้ผ่าน  </a:t>
            </a: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</a:pP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  อินเตอร์เน็ตทุกที่ทุกเวลา จัดเก็บบรรณานุกรมได้กว่า </a:t>
            </a: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</a:pP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  10,000 รายการ</a:t>
            </a:r>
            <a:endParaRPr lang="en-US" altLang="en-US" sz="23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มีรูปแบบบรรณานุกรมที่เป็นมาตรฐานให้เลือกกว่า 3,300 </a:t>
            </a: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</a:pP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  รูปแบบ</a:t>
            </a: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สืบค้นและถ่ายโอนข้อมูลอ้างอิงจากฐานข้อมูลออนไลน์ หรือ</a:t>
            </a:r>
          </a:p>
          <a:p>
            <a:pPr algn="thaiDist" eaLnBrk="1" hangingPunct="1">
              <a:lnSpc>
                <a:spcPct val="125000"/>
              </a:lnSpc>
              <a:spcBef>
                <a:spcPct val="25000"/>
              </a:spcBef>
            </a:pPr>
            <a:r>
              <a:rPr lang="th-TH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   ผ่านเว็บไซต์ได้กว่า 100 แหล่งข้อมูล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9734" r="37149" b="7600"/>
          <a:stretch>
            <a:fillRect/>
          </a:stretch>
        </p:blipFill>
        <p:spPr bwMode="auto">
          <a:xfrm>
            <a:off x="1295400" y="923925"/>
            <a:ext cx="78486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71600" y="2743200"/>
            <a:ext cx="16764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95800" y="2743200"/>
            <a:ext cx="1905000" cy="266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0" y="4495800"/>
            <a:ext cx="1066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3584575"/>
            <a:ext cx="3352800" cy="2246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6700" indent="-266700">
              <a:buFontTx/>
              <a:buAutoNum type="arabicPeriod"/>
              <a:defRPr/>
            </a:pPr>
            <a:r>
              <a:rPr lang="th-TH" b="1" dirty="0">
                <a:latin typeface="Cordia New" pitchFamily="34" charset="-34"/>
              </a:rPr>
              <a:t>คลิกที่ </a:t>
            </a:r>
            <a:r>
              <a:rPr lang="en-US" b="1" dirty="0">
                <a:latin typeface="Cordia New" pitchFamily="34" charset="-34"/>
                <a:cs typeface="Cordia New" pitchFamily="34" charset="-34"/>
              </a:rPr>
              <a:t>Start sharing this group</a:t>
            </a:r>
          </a:p>
          <a:p>
            <a:pPr marL="266700" indent="-266700">
              <a:buFontTx/>
              <a:buAutoNum type="arabicPeriod"/>
              <a:defRPr/>
            </a:pPr>
            <a:r>
              <a:rPr lang="th-TH" b="1" dirty="0">
                <a:latin typeface="Cordia New" pitchFamily="34" charset="-34"/>
              </a:rPr>
              <a:t>ระบุอีเมล์ที่ต้องการแชร์ให้</a:t>
            </a:r>
            <a:endParaRPr lang="en-US" b="1" dirty="0">
              <a:latin typeface="Cordia New" pitchFamily="34" charset="-34"/>
              <a:cs typeface="Cordia New" pitchFamily="34" charset="-34"/>
            </a:endParaRPr>
          </a:p>
          <a:p>
            <a:pPr marL="266700" indent="-266700">
              <a:buFontTx/>
              <a:buAutoNum type="arabicPeriod"/>
              <a:defRPr/>
            </a:pPr>
            <a:r>
              <a:rPr lang="th-TH" b="1" dirty="0">
                <a:latin typeface="Cordia New" pitchFamily="34" charset="-34"/>
              </a:rPr>
              <a:t>เลือกสิทธิ์การแก้ไขข้อมูล</a:t>
            </a:r>
          </a:p>
          <a:p>
            <a:pPr marL="266700" indent="-266700">
              <a:buFontTx/>
              <a:buAutoNum type="arabicPeriod"/>
              <a:defRPr/>
            </a:pPr>
            <a:r>
              <a:rPr lang="th-TH" b="1" dirty="0">
                <a:latin typeface="Cordia New" pitchFamily="34" charset="-34"/>
              </a:rPr>
              <a:t>คลิกยืนยัน </a:t>
            </a:r>
            <a:r>
              <a:rPr lang="en-US" b="1" dirty="0">
                <a:latin typeface="Cordia New" pitchFamily="34" charset="-34"/>
                <a:cs typeface="Cordia New" pitchFamily="34" charset="-34"/>
              </a:rPr>
              <a:t>Apply</a:t>
            </a:r>
          </a:p>
        </p:txBody>
      </p:sp>
      <p:sp>
        <p:nvSpPr>
          <p:cNvPr id="17" name="Oval 16"/>
          <p:cNvSpPr/>
          <p:nvPr/>
        </p:nvSpPr>
        <p:spPr>
          <a:xfrm>
            <a:off x="4495800" y="4724400"/>
            <a:ext cx="1066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533400" y="1260475"/>
            <a:ext cx="514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แก้ไข</a:t>
            </a:r>
            <a:r>
              <a:rPr lang="en-US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th-TH" altLang="en-US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ยกเลิก / ลบ กลุ่มที่แชร์</a:t>
            </a:r>
            <a:endParaRPr lang="en-US" altLang="en-US">
              <a:solidFill>
                <a:srgbClr val="00B0F0"/>
              </a:solidFill>
            </a:endParaRP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r="51401" b="45316"/>
          <a:stretch>
            <a:fillRect/>
          </a:stretch>
        </p:blipFill>
        <p:spPr bwMode="auto">
          <a:xfrm>
            <a:off x="427038" y="2008188"/>
            <a:ext cx="8488362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96000" y="4724400"/>
            <a:ext cx="16764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7"/>
          <p:cNvSpPr>
            <a:spLocks noChangeArrowheads="1"/>
          </p:cNvSpPr>
          <p:nvPr/>
        </p:nvSpPr>
        <p:spPr bwMode="auto">
          <a:xfrm>
            <a:off x="354013" y="1104900"/>
            <a:ext cx="4446587" cy="7239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5. Export Reference</a:t>
            </a:r>
            <a:r>
              <a:rPr lang="en-US" altLang="en-US" sz="3200"/>
              <a:t> </a:t>
            </a:r>
            <a:endParaRPr lang="en-US" altLang="en-US" sz="32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 r="29950" b="24133"/>
          <a:stretch>
            <a:fillRect/>
          </a:stretch>
        </p:blipFill>
        <p:spPr bwMode="auto">
          <a:xfrm>
            <a:off x="381000" y="1981200"/>
            <a:ext cx="8474075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0" y="2514600"/>
            <a:ext cx="4572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63563" y="2773363"/>
            <a:ext cx="7620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635000" y="1104900"/>
            <a:ext cx="756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สรุปบรรณานุกรมทั้งหมดสู่โปรแกรม </a:t>
            </a:r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MS word</a:t>
            </a:r>
            <a:endParaRPr lang="en-US" altLang="en-US">
              <a:solidFill>
                <a:srgbClr val="0070C0"/>
              </a:solidFill>
            </a:endParaRPr>
          </a:p>
        </p:txBody>
      </p:sp>
      <p:pic>
        <p:nvPicPr>
          <p:cNvPr id="3686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 r="50000" b="51868"/>
          <a:stretch>
            <a:fillRect/>
          </a:stretch>
        </p:blipFill>
        <p:spPr bwMode="auto">
          <a:xfrm>
            <a:off x="258763" y="1827213"/>
            <a:ext cx="8885237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1" t="32892" r="36623" b="35849"/>
          <a:stretch>
            <a:fillRect/>
          </a:stretch>
        </p:blipFill>
        <p:spPr bwMode="auto">
          <a:xfrm>
            <a:off x="4670425" y="1752600"/>
            <a:ext cx="4271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4191000"/>
            <a:ext cx="363537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14600" y="5105400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19600" y="4602163"/>
            <a:ext cx="1371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787400" y="468313"/>
            <a:ext cx="5549900" cy="13843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Export file </a:t>
            </a:r>
            <a:r>
              <a:rPr lang="th-TH" sz="20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</a:rPr>
              <a:t>ออกมามีนามสกุล 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.rtf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Save as 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</a:rPr>
              <a:t>เป็นไฟล์ .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</a:rPr>
              <a:t>doc</a:t>
            </a:r>
            <a:endParaRPr lang="th-TH" b="1" dirty="0">
              <a:solidFill>
                <a:schemeClr val="tx1"/>
              </a:solidFill>
              <a:latin typeface="Tahoma" pitchFamily="34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th-TH" sz="2400" b="1" dirty="0">
                <a:solidFill>
                  <a:schemeClr val="tx1"/>
                </a:solidFill>
                <a:latin typeface="Tahoma" pitchFamily="34" charset="0"/>
              </a:rPr>
              <a:t>ปรับเปลี่ยนรูปแบบ ตัวอักษร ขนาด ระยะบรรทัด ได้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endParaRPr lang="th-TH" b="1" dirty="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0"/>
          <a:stretch>
            <a:fillRect/>
          </a:stretch>
        </p:blipFill>
        <p:spPr bwMode="auto">
          <a:xfrm>
            <a:off x="787400" y="1981200"/>
            <a:ext cx="7848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7"/>
          <p:cNvSpPr>
            <a:spLocks noChangeArrowheads="1"/>
          </p:cNvSpPr>
          <p:nvPr/>
        </p:nvSpPr>
        <p:spPr bwMode="auto">
          <a:xfrm>
            <a:off x="228600" y="990600"/>
            <a:ext cx="8789988" cy="7620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th-TH" altLang="en-US" b="1">
                <a:latin typeface="Tahoma" panose="020B0604030504040204" pitchFamily="34" charset="0"/>
                <a:cs typeface="Tahoma" panose="020B0604030504040204" pitchFamily="34" charset="0"/>
              </a:rPr>
              <a:t>การแทรกอ้างอิงในเนื้อหา ขณะทำงานใน </a:t>
            </a:r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MS word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1" b="17557"/>
          <a:stretch>
            <a:fillRect/>
          </a:stretch>
        </p:blipFill>
        <p:spPr bwMode="auto">
          <a:xfrm>
            <a:off x="381000" y="1905000"/>
            <a:ext cx="8534400" cy="4953000"/>
          </a:xfrm>
          <a:prstGeom prst="rect">
            <a:avLst/>
          </a:prstGeom>
          <a:noFill/>
          <a:ln w="9525">
            <a:solidFill>
              <a:srgbClr val="B82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24313" y="2043113"/>
            <a:ext cx="585787" cy="228600"/>
          </a:xfrm>
          <a:prstGeom prst="ellipse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1000" y="2171700"/>
            <a:ext cx="457200" cy="5715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29200" y="4381500"/>
            <a:ext cx="990600" cy="1905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151188"/>
            <a:ext cx="3854450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61963" y="3581400"/>
            <a:ext cx="3854450" cy="300038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95600" y="6045200"/>
            <a:ext cx="533400" cy="228600"/>
          </a:xfrm>
          <a:prstGeom prst="ellipse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32400" y="2043113"/>
            <a:ext cx="3760788" cy="19383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1.</a:t>
            </a:r>
            <a:r>
              <a:rPr lang="th-TH" sz="2400" dirty="0"/>
              <a:t>ระบุตำแหน่งที่จะอ้างอิง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2. </a:t>
            </a:r>
            <a:r>
              <a:rPr lang="th-TH" sz="2400" dirty="0"/>
              <a:t>คลิกที่แถบเมนู </a:t>
            </a:r>
            <a:r>
              <a:rPr lang="en-US" sz="2400" dirty="0"/>
              <a:t>Endnote </a:t>
            </a:r>
            <a:r>
              <a:rPr lang="th-TH" sz="2400" dirty="0"/>
              <a:t>จากนั้นเลือกเมนู </a:t>
            </a:r>
            <a:r>
              <a:rPr lang="en-US" sz="2400" dirty="0"/>
              <a:t>Insert Citation</a:t>
            </a:r>
          </a:p>
          <a:p>
            <a:pPr>
              <a:defRPr/>
            </a:pPr>
            <a:r>
              <a:rPr lang="en-US" sz="2400" dirty="0"/>
              <a:t>3.</a:t>
            </a:r>
            <a:r>
              <a:rPr lang="th-TH" sz="2400" dirty="0"/>
              <a:t> เลือกบรรณนุกรมที่ต้องการ คลิกที่เมนู </a:t>
            </a:r>
            <a:r>
              <a:rPr lang="en-US" sz="2400" dirty="0"/>
              <a:t>Insert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t="26743" r="24471" b="11372"/>
          <a:stretch>
            <a:fillRect/>
          </a:stretch>
        </p:blipFill>
        <p:spPr bwMode="auto">
          <a:xfrm>
            <a:off x="735013" y="1295400"/>
            <a:ext cx="7750175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487738" y="2506663"/>
            <a:ext cx="1541462" cy="3810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47800" y="5875338"/>
            <a:ext cx="6324600" cy="644525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2" b="54980"/>
          <a:stretch>
            <a:fillRect/>
          </a:stretch>
        </p:blipFill>
        <p:spPr bwMode="auto">
          <a:xfrm>
            <a:off x="382588" y="1828800"/>
            <a:ext cx="8693150" cy="44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7400" y="2362200"/>
            <a:ext cx="1295400" cy="1143000"/>
          </a:xfrm>
          <a:prstGeom prst="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806450" y="1066800"/>
            <a:ext cx="401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0070C0"/>
                </a:solidFill>
                <a:latin typeface="Tahoma" pitchFamily="34" charset="0"/>
                <a:cs typeface="+mn-cs"/>
              </a:rPr>
              <a:t>เปลี่ยนรูปแบบบรรณานุกรม</a:t>
            </a:r>
            <a:endParaRPr lang="en-US" sz="36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2063750"/>
            <a:ext cx="4621213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530225" y="981075"/>
            <a:ext cx="292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sz="24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การแก้ไขการอ้างอิง</a:t>
            </a:r>
            <a:endParaRPr lang="en-US" altLang="en-US" sz="2400">
              <a:solidFill>
                <a:srgbClr val="0070C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5" b="10603"/>
          <a:stretch>
            <a:fillRect/>
          </a:stretch>
        </p:blipFill>
        <p:spPr bwMode="auto">
          <a:xfrm>
            <a:off x="457200" y="1492250"/>
            <a:ext cx="853440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89538" y="3886200"/>
            <a:ext cx="1219200" cy="3810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1752600"/>
            <a:ext cx="457200" cy="6096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92250"/>
            <a:ext cx="5181600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5" t="25566" r="6793" b="67085"/>
          <a:stretch>
            <a:fillRect/>
          </a:stretch>
        </p:blipFill>
        <p:spPr bwMode="auto">
          <a:xfrm>
            <a:off x="7086600" y="2209800"/>
            <a:ext cx="1905000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595563"/>
            <a:ext cx="6835775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686300" y="5880100"/>
            <a:ext cx="685800" cy="381000"/>
          </a:xfrm>
          <a:prstGeom prst="ellipse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8211" r="8539" b="12109"/>
          <a:stretch>
            <a:fillRect/>
          </a:stretch>
        </p:blipFill>
        <p:spPr bwMode="auto">
          <a:xfrm>
            <a:off x="304800" y="1600200"/>
            <a:ext cx="85312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962400" y="2292350"/>
            <a:ext cx="4495800" cy="1524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53200" y="5943600"/>
            <a:ext cx="762000" cy="381000"/>
          </a:xfrm>
          <a:prstGeom prst="ellipse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228600" y="1028700"/>
            <a:ext cx="327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ลบ เพิ่ม ปรับปรุง</a:t>
            </a:r>
            <a:endParaRPr lang="en-US" altLang="en-US">
              <a:solidFill>
                <a:srgbClr val="0070C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5" t="25566" r="6793" b="67085"/>
          <a:stretch>
            <a:fillRect/>
          </a:stretch>
        </p:blipFill>
        <p:spPr bwMode="auto">
          <a:xfrm>
            <a:off x="7086600" y="2516188"/>
            <a:ext cx="1905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/>
          <p:cNvSpPr>
            <a:spLocks noChangeArrowheads="1"/>
          </p:cNvSpPr>
          <p:nvPr/>
        </p:nvSpPr>
        <p:spPr bwMode="auto">
          <a:xfrm>
            <a:off x="338138" y="815975"/>
            <a:ext cx="2590800" cy="685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th-TH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ลงทะเบียน</a:t>
            </a: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715963" y="167640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www.myendnoteweb.com</a:t>
            </a:r>
            <a:endParaRPr lang="en-US" altLang="en-US"/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" t="-191" r="26401" b="35143"/>
          <a:stretch>
            <a:fillRect/>
          </a:stretch>
        </p:blipFill>
        <p:spPr bwMode="auto">
          <a:xfrm>
            <a:off x="338138" y="2438400"/>
            <a:ext cx="8001000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71600" y="3429000"/>
            <a:ext cx="12192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t="19067" r="22214" b="17215"/>
          <a:stretch>
            <a:fillRect/>
          </a:stretch>
        </p:blipFill>
        <p:spPr bwMode="auto">
          <a:xfrm>
            <a:off x="533400" y="1447800"/>
            <a:ext cx="81026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505200" y="2819400"/>
            <a:ext cx="2133600" cy="304800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04938" y="5943600"/>
            <a:ext cx="6215062" cy="779463"/>
          </a:xfrm>
          <a:prstGeom prst="roundRect">
            <a:avLst/>
          </a:prstGeom>
          <a:noFill/>
          <a:ln>
            <a:solidFill>
              <a:srgbClr val="B82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4"/>
          <p:cNvSpPr txBox="1"/>
          <p:nvPr/>
        </p:nvSpPr>
        <p:spPr>
          <a:xfrm>
            <a:off x="2100263" y="2438400"/>
            <a:ext cx="5500687" cy="381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/>
          <a:p>
            <a:pPr marL="0" lvl="1">
              <a:spcBef>
                <a:spcPts val="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0 5391 6339</a:t>
            </a:r>
            <a:r>
              <a:rPr lang="th-TH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 , </a:t>
            </a: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sym typeface="Arial"/>
              </a:rPr>
              <a:t>0 5391 6345</a:t>
            </a:r>
            <a:r>
              <a:rPr lang="th-TH" b="1" dirty="0">
                <a:solidFill>
                  <a:schemeClr val="dk1"/>
                </a:solidFill>
                <a:latin typeface="Arial"/>
                <a:ea typeface="Arial"/>
                <a:sym typeface="Arial"/>
              </a:rPr>
              <a:t> </a:t>
            </a:r>
            <a:endParaRPr lang="en-US" b="1" dirty="0">
              <a:solidFill>
                <a:schemeClr val="dk1"/>
              </a:solidFill>
              <a:latin typeface="Arial"/>
              <a:ea typeface="Arial"/>
              <a:cs typeface="+mj-cs"/>
              <a:sym typeface="Arial"/>
            </a:endParaRPr>
          </a:p>
          <a:p>
            <a:pPr marL="0" lvl="1">
              <a:spcBef>
                <a:spcPts val="72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endParaRPr lang="en-US" sz="1400" b="1" dirty="0">
              <a:solidFill>
                <a:schemeClr val="dk1"/>
              </a:solidFill>
              <a:latin typeface="Arial"/>
              <a:ea typeface="Arial"/>
              <a:cs typeface="+mj-cs"/>
              <a:sym typeface="Arial"/>
            </a:endParaRPr>
          </a:p>
          <a:p>
            <a:pPr marL="0" lvl="1">
              <a:spcBef>
                <a:spcPts val="72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library-help-desk@mfu.ac.th</a:t>
            </a:r>
          </a:p>
          <a:p>
            <a:pPr marL="0" lvl="1">
              <a:buClr>
                <a:schemeClr val="dk1"/>
              </a:buClr>
              <a:buSzPct val="25000"/>
              <a:buFont typeface="Noto Symbol"/>
              <a:buNone/>
              <a:defRPr/>
            </a:pPr>
            <a:endParaRPr lang="en-US" b="1" dirty="0">
              <a:solidFill>
                <a:schemeClr val="dk1"/>
              </a:solidFill>
              <a:latin typeface="Arial"/>
              <a:ea typeface="Arial"/>
              <a:cs typeface="+mj-cs"/>
              <a:sym typeface="Arial"/>
            </a:endParaRPr>
          </a:p>
          <a:p>
            <a:pPr marL="0" lvl="1">
              <a:buClr>
                <a:schemeClr val="dk1"/>
              </a:buClr>
              <a:buSzPct val="25000"/>
              <a:buFont typeface="Noto Symbol"/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MFU_LIBRARY	</a:t>
            </a:r>
          </a:p>
          <a:p>
            <a:pPr marL="18288" lvl="1" indent="-5588">
              <a:spcBef>
                <a:spcPts val="64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endParaRPr lang="en-US" sz="1400" b="1" dirty="0">
              <a:solidFill>
                <a:schemeClr val="dk1"/>
              </a:solidFill>
              <a:latin typeface="Arial"/>
              <a:ea typeface="Arial"/>
              <a:cs typeface="+mj-cs"/>
              <a:sym typeface="Arial"/>
            </a:endParaRPr>
          </a:p>
          <a:p>
            <a:pPr marL="18288" lvl="1" indent="-5588">
              <a:spcBef>
                <a:spcPts val="64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library.mfu.ac.th</a:t>
            </a:r>
          </a:p>
          <a:p>
            <a:pPr marL="18288" lvl="1" indent="-5588">
              <a:spcBef>
                <a:spcPts val="64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	</a:t>
            </a:r>
            <a:endParaRPr lang="en-US" sz="1400" b="1" dirty="0">
              <a:solidFill>
                <a:schemeClr val="dk1"/>
              </a:solidFill>
              <a:latin typeface="Arial"/>
              <a:ea typeface="Arial"/>
              <a:cs typeface="+mj-cs"/>
              <a:sym typeface="Arial"/>
            </a:endParaRPr>
          </a:p>
          <a:p>
            <a:pPr marL="18288" lvl="1" indent="-5588">
              <a:spcBef>
                <a:spcPts val="640"/>
              </a:spcBef>
              <a:buClr>
                <a:schemeClr val="dk1"/>
              </a:buClr>
              <a:buSzPct val="25000"/>
              <a:buFont typeface="Noto Symbol"/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+mj-cs"/>
                <a:sym typeface="Arial"/>
              </a:rPr>
              <a:t>facebook.com/LREMC</a:t>
            </a:r>
          </a:p>
        </p:txBody>
      </p:sp>
      <p:pic>
        <p:nvPicPr>
          <p:cNvPr id="45059" name="Shape 19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23368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Shape 19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3128963"/>
            <a:ext cx="52863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1" name="Shape 198"/>
          <p:cNvGrpSpPr>
            <a:grpSpLocks/>
          </p:cNvGrpSpPr>
          <p:nvPr/>
        </p:nvGrpSpPr>
        <p:grpSpPr bwMode="auto">
          <a:xfrm>
            <a:off x="1200150" y="4832350"/>
            <a:ext cx="536575" cy="501650"/>
            <a:chOff x="430864" y="1916790"/>
            <a:chExt cx="5304542" cy="4959683"/>
          </a:xfrm>
        </p:grpSpPr>
        <p:pic>
          <p:nvPicPr>
            <p:cNvPr id="45067" name="Shape 199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8"/>
            <a:stretch>
              <a:fillRect/>
            </a:stretch>
          </p:blipFill>
          <p:spPr bwMode="auto">
            <a:xfrm>
              <a:off x="430864" y="1916790"/>
              <a:ext cx="5304542" cy="4959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Shape 200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56" y="2127966"/>
              <a:ext cx="4985352" cy="373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62" name="Shape 201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5802313"/>
            <a:ext cx="4460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Shape 204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40354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77925"/>
            <a:ext cx="314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200" y="1066800"/>
            <a:ext cx="334386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Contact Us</a:t>
            </a:r>
          </a:p>
        </p:txBody>
      </p:sp>
      <p:pic>
        <p:nvPicPr>
          <p:cNvPr id="4506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83025"/>
            <a:ext cx="255428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Oval 7"/>
          <p:cNvSpPr>
            <a:spLocks noChangeArrowheads="1"/>
          </p:cNvSpPr>
          <p:nvPr/>
        </p:nvSpPr>
        <p:spPr bwMode="auto">
          <a:xfrm>
            <a:off x="2362200" y="6477000"/>
            <a:ext cx="838200" cy="304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/>
          <a:srcRect l="2500" t="3863" r="41791" b="21686"/>
          <a:stretch/>
        </p:blipFill>
        <p:spPr bwMode="auto">
          <a:xfrm>
            <a:off x="546100" y="1371600"/>
            <a:ext cx="8283575" cy="551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242" name="AutoShape 7"/>
          <p:cNvSpPr>
            <a:spLocks noChangeArrowheads="1"/>
          </p:cNvSpPr>
          <p:nvPr/>
        </p:nvSpPr>
        <p:spPr bwMode="auto">
          <a:xfrm>
            <a:off x="76200" y="0"/>
            <a:ext cx="8382000" cy="1371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533400" indent="-533400" algn="ctr">
              <a:defRPr/>
            </a:pPr>
            <a:r>
              <a:rPr lang="en-US" altLang="en-US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Password </a:t>
            </a:r>
            <a:r>
              <a:rPr lang="th-TH" altLang="en-US" sz="21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ต้องประกอบด้วย ตัวเลข ตัวอักษร อักขระพิเศษ </a:t>
            </a:r>
          </a:p>
          <a:p>
            <a:pPr marL="533400" indent="-533400" algn="ctr">
              <a:defRPr/>
            </a:pPr>
            <a:r>
              <a:rPr lang="th-TH" altLang="en-US" sz="21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ไม่น้อยกว่า 8 ตัว เช่น</a:t>
            </a:r>
            <a:endParaRPr lang="en-US" altLang="en-US" sz="2100" b="1" dirty="0">
              <a:solidFill>
                <a:srgbClr val="00B0F0"/>
              </a:solidFill>
              <a:latin typeface="Tahoma" pitchFamily="34" charset="0"/>
              <a:cs typeface="Tahoma" pitchFamily="34" charset="0"/>
            </a:endParaRPr>
          </a:p>
          <a:p>
            <a:pPr marL="533400" indent="-533400" algn="ctr">
              <a:defRPr/>
            </a:pPr>
            <a:r>
              <a:rPr lang="en-US" altLang="en-US" sz="2000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(Ex.</a:t>
            </a:r>
            <a:r>
              <a:rPr lang="th-TH" altLang="en-US" sz="2000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 mfu123*** )</a:t>
            </a:r>
            <a:endParaRPr lang="th-TH" altLang="en-US" sz="2000" b="1" dirty="0">
              <a:solidFill>
                <a:srgbClr val="00B0F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14600" y="6324600"/>
            <a:ext cx="990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102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392113" y="1179513"/>
            <a:ext cx="84470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หากเข้าใช้ใหม่ทุกครั้งต้อง </a:t>
            </a:r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login </a:t>
            </a:r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ด้วยอีเมล์และรหัสผ่านที่ได้ลงทะเบียนไว้</a:t>
            </a:r>
            <a:endParaRPr lang="en-US" altLang="en-US" b="1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28964" b="26666"/>
          <a:stretch>
            <a:fillRect/>
          </a:stretch>
        </p:blipFill>
        <p:spPr bwMode="auto">
          <a:xfrm>
            <a:off x="533400" y="2133600"/>
            <a:ext cx="8305800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5800" y="3352800"/>
            <a:ext cx="24384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124200" y="3848100"/>
            <a:ext cx="7620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206375" y="1185863"/>
            <a:ext cx="567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หน้าหลักของโปรแกรม </a:t>
            </a:r>
            <a:r>
              <a:rPr lang="en-US" altLang="en-US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EndNote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752600"/>
            <a:ext cx="8937625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924800" y="1719263"/>
            <a:ext cx="838200" cy="1857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57900" y="1196975"/>
            <a:ext cx="2705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Login status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/>
          <p:cNvSpPr>
            <a:spLocks noChangeArrowheads="1"/>
          </p:cNvSpPr>
          <p:nvPr/>
        </p:nvSpPr>
        <p:spPr bwMode="auto">
          <a:xfrm>
            <a:off x="366713" y="990600"/>
            <a:ext cx="8643937" cy="685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th-TH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ติดตั้ง 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Cite while your write plug-in</a:t>
            </a:r>
            <a:endParaRPr lang="th-TH" altLang="en-US" sz="32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50838" y="1835150"/>
            <a:ext cx="8777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70C0"/>
                </a:solidFill>
              </a:rPr>
              <a:t>  </a:t>
            </a:r>
            <a:r>
              <a:rPr lang="th-TH" altLang="en-US" sz="3200" b="1">
                <a:solidFill>
                  <a:srgbClr val="0070C0"/>
                </a:solidFill>
              </a:rPr>
              <a:t>เพื่อสามารถแทรกการข้อมูลบรรณานุกรม  ในโปรแกรม </a:t>
            </a:r>
            <a:r>
              <a:rPr lang="en-US" altLang="en-US" sz="3200" b="1">
                <a:solidFill>
                  <a:srgbClr val="0070C0"/>
                </a:solidFill>
              </a:rPr>
              <a:t>MS word </a:t>
            </a:r>
            <a:r>
              <a:rPr lang="th-TH" altLang="en-US" sz="3200" b="1">
                <a:solidFill>
                  <a:srgbClr val="0070C0"/>
                </a:solidFill>
              </a:rPr>
              <a:t>ได้</a:t>
            </a:r>
            <a:endParaRPr lang="en-US" altLang="en-US" b="1">
              <a:solidFill>
                <a:srgbClr val="0070C0"/>
              </a:solidFill>
            </a:endParaRPr>
          </a:p>
        </p:txBody>
      </p: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333" r="49596" b="34933"/>
          <a:stretch>
            <a:fillRect/>
          </a:stretch>
        </p:blipFill>
        <p:spPr bwMode="auto">
          <a:xfrm>
            <a:off x="473075" y="2438400"/>
            <a:ext cx="8537575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553200" y="2971800"/>
            <a:ext cx="7620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029200" y="3276600"/>
            <a:ext cx="1371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320675" y="588963"/>
            <a:ext cx="2879725" cy="5238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Download Plug-in</a:t>
            </a:r>
            <a:endParaRPr lang="en-US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3065" r="36549" b="21333"/>
          <a:stretch>
            <a:fillRect/>
          </a:stretch>
        </p:blipFill>
        <p:spPr bwMode="auto">
          <a:xfrm>
            <a:off x="533400" y="1112838"/>
            <a:ext cx="83820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60438" y="5257800"/>
            <a:ext cx="35052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97475" y="5380038"/>
            <a:ext cx="2362200" cy="4333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4"/>
          <a:srcRect l="4167" t="82046" r="67844" b="2945"/>
          <a:stretch/>
        </p:blipFill>
        <p:spPr bwMode="auto">
          <a:xfrm>
            <a:off x="457200" y="3505200"/>
            <a:ext cx="6370638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9200" y="4017963"/>
            <a:ext cx="2514600" cy="287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 animBg="1"/>
    </p:bldLst>
  </p:timing>
</p:sld>
</file>

<file path=ppt/theme/theme1.xml><?xml version="1.0" encoding="utf-8"?>
<a:theme xmlns:a="http://schemas.openxmlformats.org/drawingml/2006/main" name="Presentation5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template_Presentation1</Template>
  <TotalTime>7797</TotalTime>
  <Words>827</Words>
  <Application>Microsoft Office PowerPoint</Application>
  <PresentationFormat>On-screen Show (4:3)</PresentationFormat>
  <Paragraphs>156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Angsana New</vt:lpstr>
      <vt:lpstr>Calibri</vt:lpstr>
      <vt:lpstr>Cordia New</vt:lpstr>
      <vt:lpstr>Tahoma</vt:lpstr>
      <vt:lpstr>Arial Rounded MT Bold</vt:lpstr>
      <vt:lpstr>Wingdings</vt:lpstr>
      <vt:lpstr>Noto Symbol</vt:lpstr>
      <vt:lpstr>Presentation5[1]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ตย. การสืบค้นจากอินเตอร์เน็ต Google scholar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pc-teng</dc:creator>
  <cp:lastModifiedBy>Eednaka</cp:lastModifiedBy>
  <cp:revision>421</cp:revision>
  <cp:lastPrinted>2014-08-27T10:06:50Z</cp:lastPrinted>
  <dcterms:created xsi:type="dcterms:W3CDTF">2006-12-12T03:43:05Z</dcterms:created>
  <dcterms:modified xsi:type="dcterms:W3CDTF">2015-09-03T06:57:34Z</dcterms:modified>
</cp:coreProperties>
</file>